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07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58C5B-536B-4DD3-8A77-67282ABC62D3}" type="datetimeFigureOut">
              <a:rPr lang="en-US" smtClean="0"/>
              <a:t>5/2/2013</a:t>
            </a:fld>
            <a:endParaRPr lang="en-US" dirty="0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9F7F5-2CFB-427D-ADE7-860F7F199BC2}" type="slidenum">
              <a:rPr lang="en-US" smtClean="0"/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58C5B-536B-4DD3-8A77-67282ABC62D3}" type="datetimeFigureOut">
              <a:rPr lang="en-US" smtClean="0"/>
              <a:t>5/2/2013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9F7F5-2CFB-427D-ADE7-860F7F199BC2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58C5B-536B-4DD3-8A77-67282ABC62D3}" type="datetimeFigureOut">
              <a:rPr lang="en-US" smtClean="0"/>
              <a:t>5/2/2013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9F7F5-2CFB-427D-ADE7-860F7F199BC2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58C5B-536B-4DD3-8A77-67282ABC62D3}" type="datetimeFigureOut">
              <a:rPr lang="en-US" smtClean="0"/>
              <a:t>5/2/2013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9F7F5-2CFB-427D-ADE7-860F7F199BC2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58C5B-536B-4DD3-8A77-67282ABC62D3}" type="datetimeFigureOut">
              <a:rPr lang="en-US" smtClean="0"/>
              <a:t>5/2/2013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9F7F5-2CFB-427D-ADE7-860F7F199BC2}" type="slidenum">
              <a:rPr lang="en-US" smtClean="0"/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58C5B-536B-4DD3-8A77-67282ABC62D3}" type="datetimeFigureOut">
              <a:rPr lang="en-US" smtClean="0"/>
              <a:t>5/2/2013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9F7F5-2CFB-427D-ADE7-860F7F199BC2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58C5B-536B-4DD3-8A77-67282ABC62D3}" type="datetimeFigureOut">
              <a:rPr lang="en-US" smtClean="0"/>
              <a:t>5/2/2013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9F7F5-2CFB-427D-ADE7-860F7F199BC2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58C5B-536B-4DD3-8A77-67282ABC62D3}" type="datetimeFigureOut">
              <a:rPr lang="en-US" smtClean="0"/>
              <a:t>5/2/2013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9F7F5-2CFB-427D-ADE7-860F7F199BC2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58C5B-536B-4DD3-8A77-67282ABC62D3}" type="datetimeFigureOut">
              <a:rPr lang="en-US" smtClean="0"/>
              <a:t>5/2/2013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9F7F5-2CFB-427D-ADE7-860F7F199BC2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58C5B-536B-4DD3-8A77-67282ABC62D3}" type="datetimeFigureOut">
              <a:rPr lang="en-US" smtClean="0"/>
              <a:t>5/2/2013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9F7F5-2CFB-427D-ADE7-860F7F199BC2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58C5B-536B-4DD3-8A77-67282ABC62D3}" type="datetimeFigureOut">
              <a:rPr lang="en-US" smtClean="0"/>
              <a:t>5/2/2013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E539F7F5-2CFB-427D-ADE7-860F7F199BC2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dirty="0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7B58C5B-536B-4DD3-8A77-67282ABC62D3}" type="datetimeFigureOut">
              <a:rPr lang="en-US" smtClean="0"/>
              <a:t>5/2/2013</a:t>
            </a:fld>
            <a:endParaRPr lang="en-US" dirty="0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E539F7F5-2CFB-427D-ADE7-860F7F199BC2}" type="slidenum">
              <a:rPr lang="en-US" smtClean="0"/>
              <a:t>‹#›</a:t>
            </a:fld>
            <a:endParaRPr lang="en-US" dirty="0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 dirty="0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 dirty="0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38200" y="1066800"/>
            <a:ext cx="6400800" cy="1219200"/>
          </a:xfrm>
        </p:spPr>
        <p:txBody>
          <a:bodyPr/>
          <a:lstStyle/>
          <a:p>
            <a:r>
              <a:rPr lang="en-US" dirty="0" smtClean="0"/>
              <a:t>Geometric Solids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5434" y="3605211"/>
            <a:ext cx="3042464" cy="279542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" y="3505200"/>
            <a:ext cx="2449769" cy="29954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1379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819912"/>
          </a:xfrm>
        </p:spPr>
        <p:txBody>
          <a:bodyPr/>
          <a:lstStyle/>
          <a:p>
            <a:pPr algn="ctr"/>
            <a:r>
              <a:rPr lang="en-US" dirty="0" smtClean="0"/>
              <a:t>What is a solid?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4160520"/>
          </a:xfrm>
        </p:spPr>
        <p:txBody>
          <a:bodyPr>
            <a:normAutofit/>
          </a:bodyPr>
          <a:lstStyle/>
          <a:p>
            <a:r>
              <a:rPr lang="en-US" dirty="0" smtClean="0"/>
              <a:t>A 3-dimensional object that has length, width, and height.</a:t>
            </a:r>
          </a:p>
          <a:p>
            <a:endParaRPr lang="en-US" dirty="0" smtClean="0"/>
          </a:p>
          <a:p>
            <a:pPr lvl="1"/>
            <a:r>
              <a:rPr lang="en-US" dirty="0" smtClean="0"/>
              <a:t>Common solids include:</a:t>
            </a:r>
          </a:p>
          <a:p>
            <a:pPr lvl="1"/>
            <a:endParaRPr lang="en-US" dirty="0"/>
          </a:p>
          <a:p>
            <a:pPr lvl="2"/>
            <a:r>
              <a:rPr lang="en-US" dirty="0" smtClean="0"/>
              <a:t>Prisms</a:t>
            </a:r>
          </a:p>
          <a:p>
            <a:pPr lvl="2"/>
            <a:r>
              <a:rPr lang="en-US" dirty="0" smtClean="0"/>
              <a:t>Pyramids</a:t>
            </a:r>
          </a:p>
          <a:p>
            <a:pPr lvl="2"/>
            <a:r>
              <a:rPr lang="en-US" dirty="0" smtClean="0"/>
              <a:t>Cylinders</a:t>
            </a:r>
          </a:p>
          <a:p>
            <a:pPr lvl="2"/>
            <a:r>
              <a:rPr lang="en-US" dirty="0" smtClean="0"/>
              <a:t>Cubes                                                            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0200" y="3581400"/>
            <a:ext cx="2690074" cy="24144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410200" y="6178732"/>
            <a:ext cx="29718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" dirty="0" smtClean="0"/>
              <a:t>Retrieved from mathisfun.com</a:t>
            </a:r>
            <a:endParaRPr lang="en-US" sz="800" dirty="0"/>
          </a:p>
        </p:txBody>
      </p:sp>
    </p:spTree>
    <p:extLst>
      <p:ext uri="{BB962C8B-B14F-4D97-AF65-F5344CB8AC3E}">
        <p14:creationId xmlns:p14="http://schemas.microsoft.com/office/powerpoint/2010/main" val="54377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700" y="457200"/>
            <a:ext cx="8229600" cy="896112"/>
          </a:xfrm>
        </p:spPr>
        <p:txBody>
          <a:bodyPr/>
          <a:lstStyle/>
          <a:p>
            <a:pPr algn="ctr"/>
            <a:r>
              <a:rPr lang="en-US" dirty="0" smtClean="0">
                <a:solidFill>
                  <a:srgbClr val="FF0000"/>
                </a:solidFill>
              </a:rPr>
              <a:t>Prisms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876800"/>
          </a:xfrm>
        </p:spPr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Right Prisms</a:t>
            </a:r>
            <a:r>
              <a:rPr lang="en-US" dirty="0" smtClean="0"/>
              <a:t> have two bases, one directly above the other, and either square or rectangular sides, or faces.</a:t>
            </a:r>
            <a:endParaRPr lang="en-US" dirty="0" smtClean="0"/>
          </a:p>
          <a:p>
            <a:pPr lvl="1"/>
            <a:endParaRPr lang="en-US" dirty="0"/>
          </a:p>
          <a:p>
            <a:pPr lvl="1"/>
            <a:r>
              <a:rPr lang="en-US" dirty="0" smtClean="0"/>
              <a:t>Prisms are named for the shape of their bases</a:t>
            </a:r>
            <a:endParaRPr lang="en-US" dirty="0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3637" y="4419600"/>
            <a:ext cx="1990725" cy="1990725"/>
          </a:xfrm>
          <a:prstGeom prst="rect">
            <a:avLst/>
          </a:prstGeom>
        </p:spPr>
      </p:pic>
      <p:sp>
        <p:nvSpPr>
          <p:cNvPr id="13" name="Down Arrow 12"/>
          <p:cNvSpPr/>
          <p:nvPr/>
        </p:nvSpPr>
        <p:spPr>
          <a:xfrm>
            <a:off x="7181102" y="4254383"/>
            <a:ext cx="233362" cy="53923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7009039" y="3921306"/>
            <a:ext cx="1066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base</a:t>
            </a:r>
            <a:endParaRPr lang="en-US" dirty="0"/>
          </a:p>
        </p:txBody>
      </p:sp>
      <p:sp>
        <p:nvSpPr>
          <p:cNvPr id="15" name="Right Arrow 14"/>
          <p:cNvSpPr/>
          <p:nvPr/>
        </p:nvSpPr>
        <p:spPr>
          <a:xfrm>
            <a:off x="6271464" y="5218611"/>
            <a:ext cx="609600" cy="3048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Left Arrow 15"/>
          <p:cNvSpPr/>
          <p:nvPr/>
        </p:nvSpPr>
        <p:spPr>
          <a:xfrm>
            <a:off x="7605168" y="5219700"/>
            <a:ext cx="609600" cy="30480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5711938" y="5154079"/>
            <a:ext cx="685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face</a:t>
            </a:r>
            <a:endParaRPr lang="en-US" dirty="0"/>
          </a:p>
        </p:txBody>
      </p:sp>
      <p:sp>
        <p:nvSpPr>
          <p:cNvPr id="18" name="TextBox 17"/>
          <p:cNvSpPr txBox="1"/>
          <p:nvPr/>
        </p:nvSpPr>
        <p:spPr>
          <a:xfrm>
            <a:off x="8151631" y="5155168"/>
            <a:ext cx="5793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face</a:t>
            </a:r>
            <a:endParaRPr lang="en-US" dirty="0"/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537" y="3868561"/>
            <a:ext cx="2143125" cy="2143125"/>
          </a:xfrm>
          <a:prstGeom prst="rect">
            <a:avLst/>
          </a:prstGeom>
        </p:spPr>
      </p:pic>
      <p:sp>
        <p:nvSpPr>
          <p:cNvPr id="20" name="U-Turn Arrow 19"/>
          <p:cNvSpPr/>
          <p:nvPr/>
        </p:nvSpPr>
        <p:spPr>
          <a:xfrm>
            <a:off x="878068" y="4290638"/>
            <a:ext cx="838200" cy="233362"/>
          </a:xfrm>
          <a:prstGeom prst="utur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17220" y="4425439"/>
            <a:ext cx="838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base</a:t>
            </a:r>
            <a:endParaRPr lang="en-US" dirty="0"/>
          </a:p>
        </p:txBody>
      </p:sp>
      <p:sp>
        <p:nvSpPr>
          <p:cNvPr id="22" name="Left Arrow 21"/>
          <p:cNvSpPr/>
          <p:nvPr/>
        </p:nvSpPr>
        <p:spPr>
          <a:xfrm>
            <a:off x="2133600" y="4835687"/>
            <a:ext cx="533400" cy="109537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Right Arrow 22"/>
          <p:cNvSpPr/>
          <p:nvPr/>
        </p:nvSpPr>
        <p:spPr>
          <a:xfrm>
            <a:off x="862149" y="4958834"/>
            <a:ext cx="533400" cy="1524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Up Arrow 23"/>
          <p:cNvSpPr/>
          <p:nvPr/>
        </p:nvSpPr>
        <p:spPr>
          <a:xfrm>
            <a:off x="1539919" y="5670215"/>
            <a:ext cx="176349" cy="347662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TextBox 24"/>
          <p:cNvSpPr txBox="1"/>
          <p:nvPr/>
        </p:nvSpPr>
        <p:spPr>
          <a:xfrm>
            <a:off x="2589439" y="4705789"/>
            <a:ext cx="685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face</a:t>
            </a:r>
            <a:endParaRPr lang="en-US" dirty="0"/>
          </a:p>
        </p:txBody>
      </p:sp>
      <p:sp>
        <p:nvSpPr>
          <p:cNvPr id="26" name="TextBox 25"/>
          <p:cNvSpPr txBox="1"/>
          <p:nvPr/>
        </p:nvSpPr>
        <p:spPr>
          <a:xfrm>
            <a:off x="286294" y="4850368"/>
            <a:ext cx="6618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face</a:t>
            </a:r>
            <a:endParaRPr lang="en-US" dirty="0"/>
          </a:p>
        </p:txBody>
      </p:sp>
      <p:sp>
        <p:nvSpPr>
          <p:cNvPr id="27" name="TextBox 26"/>
          <p:cNvSpPr txBox="1"/>
          <p:nvPr/>
        </p:nvSpPr>
        <p:spPr>
          <a:xfrm>
            <a:off x="1280633" y="6001241"/>
            <a:ext cx="7572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base</a:t>
            </a:r>
            <a:endParaRPr lang="en-US" dirty="0"/>
          </a:p>
        </p:txBody>
      </p:sp>
      <p:pic>
        <p:nvPicPr>
          <p:cNvPr id="28" name="Picture 2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5239" y="3566677"/>
            <a:ext cx="1905000" cy="20006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34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533400"/>
            <a:ext cx="8229600" cy="896112"/>
          </a:xfrm>
        </p:spPr>
        <p:txBody>
          <a:bodyPr/>
          <a:lstStyle/>
          <a:p>
            <a:pPr algn="ctr"/>
            <a:r>
              <a:rPr lang="en-US" dirty="0" smtClean="0">
                <a:solidFill>
                  <a:srgbClr val="FFC000"/>
                </a:solidFill>
              </a:rPr>
              <a:t>Pyramids</a:t>
            </a:r>
            <a:endParaRPr lang="en-US" dirty="0">
              <a:solidFill>
                <a:srgbClr val="FFC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800600"/>
          </a:xfrm>
        </p:spPr>
        <p:txBody>
          <a:bodyPr/>
          <a:lstStyle/>
          <a:p>
            <a:r>
              <a:rPr lang="en-US" dirty="0" smtClean="0">
                <a:solidFill>
                  <a:srgbClr val="FFC000"/>
                </a:solidFill>
              </a:rPr>
              <a:t>Pyramids</a:t>
            </a:r>
            <a:r>
              <a:rPr lang="en-US" dirty="0" smtClean="0"/>
              <a:t> </a:t>
            </a:r>
            <a:r>
              <a:rPr lang="en-US" dirty="0" smtClean="0"/>
              <a:t>have one </a:t>
            </a:r>
            <a:r>
              <a:rPr lang="en-US" dirty="0" smtClean="0"/>
              <a:t>base that is </a:t>
            </a:r>
            <a:r>
              <a:rPr lang="en-US" dirty="0" smtClean="0"/>
              <a:t>a closed shape containing only straight lines and triangular faces that meet at a common point.</a:t>
            </a:r>
            <a:endParaRPr lang="en-US" dirty="0" smtClean="0"/>
          </a:p>
          <a:p>
            <a:pPr marL="393192" lvl="1" indent="0">
              <a:buNone/>
            </a:pPr>
            <a:r>
              <a:rPr lang="en-US" dirty="0" smtClean="0"/>
              <a:t>Base examples:</a:t>
            </a:r>
            <a:endParaRPr lang="en-US" dirty="0"/>
          </a:p>
          <a:p>
            <a:r>
              <a:rPr lang="en-US" dirty="0" smtClean="0"/>
              <a:t>Pyramids are named for the shape of their base.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5731" y="4495800"/>
            <a:ext cx="2814869" cy="191452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" y="4066763"/>
            <a:ext cx="2133600" cy="2772597"/>
          </a:xfrm>
          <a:prstGeom prst="rect">
            <a:avLst/>
          </a:prstGeom>
        </p:spPr>
      </p:pic>
      <p:sp>
        <p:nvSpPr>
          <p:cNvPr id="7" name="Right Arrow 6"/>
          <p:cNvSpPr/>
          <p:nvPr/>
        </p:nvSpPr>
        <p:spPr>
          <a:xfrm>
            <a:off x="838200" y="5334000"/>
            <a:ext cx="457200" cy="11906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Left Arrow 7"/>
          <p:cNvSpPr/>
          <p:nvPr/>
        </p:nvSpPr>
        <p:spPr>
          <a:xfrm>
            <a:off x="1832066" y="5371759"/>
            <a:ext cx="381000" cy="11906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2213066" y="5246624"/>
            <a:ext cx="6063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face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228600" y="5208864"/>
            <a:ext cx="60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face</a:t>
            </a:r>
            <a:endParaRPr lang="en-US" dirty="0"/>
          </a:p>
        </p:txBody>
      </p:sp>
      <p:sp>
        <p:nvSpPr>
          <p:cNvPr id="11" name="Up Arrow 10"/>
          <p:cNvSpPr/>
          <p:nvPr/>
        </p:nvSpPr>
        <p:spPr>
          <a:xfrm>
            <a:off x="1676400" y="5867400"/>
            <a:ext cx="155666" cy="542925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1411333" y="6401463"/>
            <a:ext cx="8414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base</a:t>
            </a:r>
            <a:endParaRPr lang="en-US" dirty="0"/>
          </a:p>
        </p:txBody>
      </p:sp>
      <p:sp>
        <p:nvSpPr>
          <p:cNvPr id="13" name="Isosceles Triangle 12"/>
          <p:cNvSpPr/>
          <p:nvPr/>
        </p:nvSpPr>
        <p:spPr>
          <a:xfrm>
            <a:off x="3269796" y="2751909"/>
            <a:ext cx="422366" cy="457200"/>
          </a:xfrm>
          <a:prstGeom prst="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/>
          <p:cNvSpPr/>
          <p:nvPr/>
        </p:nvSpPr>
        <p:spPr>
          <a:xfrm>
            <a:off x="4319178" y="2751909"/>
            <a:ext cx="838200" cy="4572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5821856" y="2751909"/>
            <a:ext cx="457200" cy="4572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Regular Pentagon 15"/>
          <p:cNvSpPr/>
          <p:nvPr/>
        </p:nvSpPr>
        <p:spPr>
          <a:xfrm>
            <a:off x="6936465" y="2751909"/>
            <a:ext cx="533400" cy="457200"/>
          </a:xfrm>
          <a:prstGeom prst="pentago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9796" y="4105275"/>
            <a:ext cx="1857375" cy="2457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8310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229600" cy="743712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smtClean="0">
                <a:solidFill>
                  <a:srgbClr val="92D050"/>
                </a:solidFill>
              </a:rPr>
              <a:t>Cylinders</a:t>
            </a:r>
            <a:endParaRPr lang="en-US" dirty="0">
              <a:solidFill>
                <a:srgbClr val="92D05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24400"/>
          </a:xfrm>
        </p:spPr>
        <p:txBody>
          <a:bodyPr/>
          <a:lstStyle/>
          <a:p>
            <a:r>
              <a:rPr lang="en-US" dirty="0" smtClean="0"/>
              <a:t>A cylinder is a solid whose bases are two parallel circles of equal size.</a:t>
            </a:r>
          </a:p>
          <a:p>
            <a:endParaRPr lang="en-US" dirty="0"/>
          </a:p>
          <a:p>
            <a:pPr marL="0" indent="0">
              <a:buNone/>
            </a:pPr>
            <a:r>
              <a:rPr lang="en-US" dirty="0" smtClean="0"/>
              <a:t> 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7400" y="3398518"/>
            <a:ext cx="1647825" cy="277177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537" y="3890960"/>
            <a:ext cx="3083719" cy="2309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8821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229600" cy="743712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smtClean="0">
                <a:solidFill>
                  <a:srgbClr val="0070C0"/>
                </a:solidFill>
              </a:rPr>
              <a:t>Cubes</a:t>
            </a:r>
            <a:endParaRPr lang="en-US" dirty="0">
              <a:solidFill>
                <a:srgbClr val="0070C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24400"/>
          </a:xfrm>
        </p:spPr>
        <p:txBody>
          <a:bodyPr/>
          <a:lstStyle/>
          <a:p>
            <a:r>
              <a:rPr lang="en-US" dirty="0" smtClean="0"/>
              <a:t>A </a:t>
            </a:r>
            <a:r>
              <a:rPr lang="en-US" dirty="0" smtClean="0">
                <a:solidFill>
                  <a:srgbClr val="0070C0"/>
                </a:solidFill>
              </a:rPr>
              <a:t>cube</a:t>
            </a:r>
            <a:r>
              <a:rPr lang="en-US" dirty="0" smtClean="0"/>
              <a:t> is a solid with six square faces of equal size.</a:t>
            </a:r>
          </a:p>
          <a:p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4966" y="3886200"/>
            <a:ext cx="2573384" cy="257338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0" y="2667000"/>
            <a:ext cx="2297235" cy="212706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037" y="4485460"/>
            <a:ext cx="2676525" cy="171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4596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953000"/>
          </a:xfrm>
        </p:spPr>
        <p:txBody>
          <a:bodyPr/>
          <a:lstStyle/>
          <a:p>
            <a:r>
              <a:rPr lang="en-US" dirty="0"/>
              <a:t>W</a:t>
            </a:r>
            <a:r>
              <a:rPr lang="en-US" dirty="0" smtClean="0"/>
              <a:t>e’re </a:t>
            </a:r>
            <a:r>
              <a:rPr lang="en-US" dirty="0" smtClean="0"/>
              <a:t>going to use foldable </a:t>
            </a:r>
            <a:r>
              <a:rPr lang="en-US" dirty="0" smtClean="0"/>
              <a:t>patterns called </a:t>
            </a:r>
            <a:r>
              <a:rPr lang="en-US" dirty="0" smtClean="0">
                <a:solidFill>
                  <a:srgbClr val="7030A0"/>
                </a:solidFill>
              </a:rPr>
              <a:t>NETS</a:t>
            </a:r>
            <a:r>
              <a:rPr lang="en-US" dirty="0" smtClean="0"/>
              <a:t> </a:t>
            </a:r>
            <a:r>
              <a:rPr lang="en-US" dirty="0" smtClean="0"/>
              <a:t>to assemble and identify common solids.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9733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Equity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154</TotalTime>
  <Words>155</Words>
  <Application>Microsoft Office PowerPoint</Application>
  <PresentationFormat>On-screen Show (4:3)</PresentationFormat>
  <Paragraphs>38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Flow</vt:lpstr>
      <vt:lpstr>Geometric Solids</vt:lpstr>
      <vt:lpstr>What is a solid?</vt:lpstr>
      <vt:lpstr>Prisms</vt:lpstr>
      <vt:lpstr>Pyramids</vt:lpstr>
      <vt:lpstr>Cylinders</vt:lpstr>
      <vt:lpstr>Cubes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Geometric Solids</dc:title>
  <dc:creator>Ashley</dc:creator>
  <cp:lastModifiedBy>Ashley</cp:lastModifiedBy>
  <cp:revision>19</cp:revision>
  <dcterms:created xsi:type="dcterms:W3CDTF">2013-05-01T18:26:43Z</dcterms:created>
  <dcterms:modified xsi:type="dcterms:W3CDTF">2013-05-02T18:57:19Z</dcterms:modified>
</cp:coreProperties>
</file>